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664128-F944-2E10-D20F-5966E6AD02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CD295FB-75DB-913A-F65D-B3D880EED1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385FFF1-24DC-80B6-34F7-FD0BB9062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9D5E3-65E9-4035-85AB-5250F0D6A680}" type="datetimeFigureOut">
              <a:rPr lang="sv-SE" smtClean="0"/>
              <a:t>2024-01-13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745FC75-18BE-9936-1991-5013C3AE5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1D60120-639C-4426-A9E7-A3E6E2542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BFAA-9FC2-4BD2-934A-6D73787023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8056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78CB59-315A-38D0-9B05-9DA5DAAD5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55D6E1D-BEC5-C5B5-E676-53C869819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FF66295-93F8-0331-10C9-69F59D292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9D5E3-65E9-4035-85AB-5250F0D6A680}" type="datetimeFigureOut">
              <a:rPr lang="sv-SE" smtClean="0"/>
              <a:t>2024-01-13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479473A-34E8-F4B8-E025-90CF4903D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F868061-B97A-E5E2-F415-86B1971E2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BFAA-9FC2-4BD2-934A-6D73787023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4392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E6FF0EF-3B79-7E1A-D6D9-194CD21BEE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157BC14-2F2F-DB13-DC4A-20FD067D5D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433DBE-77BD-C399-4F81-0F0C5A0E2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9D5E3-65E9-4035-85AB-5250F0D6A680}" type="datetimeFigureOut">
              <a:rPr lang="sv-SE" smtClean="0"/>
              <a:t>2024-01-13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8CE2CBC-2C15-CEA4-93FA-E9B2AA8E7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412495B-A7C2-789C-529A-CC8800A7A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BFAA-9FC2-4BD2-934A-6D73787023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770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3BCCF7-85AA-FB6F-D7DE-78623E3FF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9A292AF-4F1D-21BE-0729-B5A8A7133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2B60C6B-2990-ED29-E401-48D5BECE2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9D5E3-65E9-4035-85AB-5250F0D6A680}" type="datetimeFigureOut">
              <a:rPr lang="sv-SE" smtClean="0"/>
              <a:t>2024-01-13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8E767CB-C57C-BB06-1792-2B19AA8C5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9C5BADD-B778-C182-20B2-F03ABBB00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BFAA-9FC2-4BD2-934A-6D73787023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1308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F7DD1D-1100-96E3-5062-8F2DB5A93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03C48CE-A6CA-ECB9-2EB6-2F3A3D6CB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59F376-0FDA-2B94-917E-ECC17E6D7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9D5E3-65E9-4035-85AB-5250F0D6A680}" type="datetimeFigureOut">
              <a:rPr lang="sv-SE" smtClean="0"/>
              <a:t>2024-01-13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73B06AD-FD4B-E078-2E9F-B0A0CCAE0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2FD7869-7D97-5224-0ABF-EAF5A6DF0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BFAA-9FC2-4BD2-934A-6D73787023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103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3F79F2-BF3E-D0E5-BA4B-EF05CB4AA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6A49164-5A8C-C682-9B23-4AA38B3EA8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1AC44EA-B3D0-B6C7-6967-B4D199DD86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C47A537-4AB0-DF42-8CE4-583EE28B1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9D5E3-65E9-4035-85AB-5250F0D6A680}" type="datetimeFigureOut">
              <a:rPr lang="sv-SE" smtClean="0"/>
              <a:t>2024-01-13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C9AD402-5676-7877-C9B6-E04CAE8E4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3B623BC-84DF-635A-C5D9-0B2E44FC4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BFAA-9FC2-4BD2-934A-6D73787023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2854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2E921D-35A5-CB40-CA21-A84F05651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63F650E-8028-AA36-E749-0CADC75F4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801E6D2-42EA-0E58-C98D-DDEF32A284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0E798BD-8114-4773-8CB1-2FE3787D15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9C33F20-08C0-F1C9-1DF6-84AC71D508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EAE21EB-F92F-86C0-2608-9DA3A4DE3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9D5E3-65E9-4035-85AB-5250F0D6A680}" type="datetimeFigureOut">
              <a:rPr lang="sv-SE" smtClean="0"/>
              <a:t>2024-01-13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3BFAA82-0A16-0581-661C-FEFF9E82A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D66E525-01EE-37A4-EC29-6A74D4AB0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BFAA-9FC2-4BD2-934A-6D73787023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3390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041676-5A9E-3C19-D5D1-B75BE8B1B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6BFACBF-12CE-0708-B4F0-BC9DA820B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9D5E3-65E9-4035-85AB-5250F0D6A680}" type="datetimeFigureOut">
              <a:rPr lang="sv-SE" smtClean="0"/>
              <a:t>2024-01-13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124241B-DBBD-E739-0EB9-5CEB24BAE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7E9A442-EF18-42E7-8A25-8D2A598B7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BFAA-9FC2-4BD2-934A-6D73787023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6588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B14F79F-FBA7-BFD2-947A-92436CFE1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9D5E3-65E9-4035-85AB-5250F0D6A680}" type="datetimeFigureOut">
              <a:rPr lang="sv-SE" smtClean="0"/>
              <a:t>2024-01-13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37D07D6-D804-2FFF-7536-5EEB5DD07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731C02F-A88E-6321-930D-051C3D11B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BFAA-9FC2-4BD2-934A-6D73787023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435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3DA707-3657-33A2-EA78-A089886F6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B80B70-78A9-9829-511C-4DCA3BEEB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3039B60-81A2-3F79-EF82-50A2BA33CB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FC67CEF-B3E6-2FFE-0561-40822377E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9D5E3-65E9-4035-85AB-5250F0D6A680}" type="datetimeFigureOut">
              <a:rPr lang="sv-SE" smtClean="0"/>
              <a:t>2024-01-13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42EB118-B404-9F0C-DE2D-FB08C0FFA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40F932A-0C11-CF44-916A-5FA79318A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BFAA-9FC2-4BD2-934A-6D73787023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537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AB22C3-9A8B-F22E-366E-F9B536393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22133F03-74C1-8E04-85AD-19EDBD37BE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515D776-B3A0-912F-7A63-3889428522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7A70056-6F1F-2F79-20F4-8CE385F59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9D5E3-65E9-4035-85AB-5250F0D6A680}" type="datetimeFigureOut">
              <a:rPr lang="sv-SE" smtClean="0"/>
              <a:t>2024-01-13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B42362C-D8D3-7551-A85F-BFA7D38D1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27323A5-4AF5-EC4A-C623-CBA0961A9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BFAA-9FC2-4BD2-934A-6D73787023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6250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65598AD-2887-AC6F-B2C0-14B07BCA0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3CCE59A-D6A3-BCEE-1C71-56EAD148E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95A279-5AC2-9FE0-BCE5-023FAD570D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9D5E3-65E9-4035-85AB-5250F0D6A680}" type="datetimeFigureOut">
              <a:rPr lang="sv-SE" smtClean="0"/>
              <a:t>2024-01-13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B7ADBB-7812-2EB0-4ADA-C1069415C4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AC1F0D0-D0A9-370E-1E26-A6E1ABA3D8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0BFAA-9FC2-4BD2-934A-6D73787023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2362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styrelsen@ostrasommarstanden.s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23C5A8-2B83-FD64-7C17-5EFC7CF4F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6897"/>
            <a:ext cx="10515600" cy="1325563"/>
          </a:xfrm>
        </p:spPr>
        <p:txBody>
          <a:bodyPr/>
          <a:lstStyle/>
          <a:p>
            <a:pPr algn="ctr"/>
            <a:r>
              <a:rPr lang="sv-S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MEDLEMSTRÄFF 2024-01-14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A7DA3FA-E0D9-6136-5596-23F5E111D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v-S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OM NYTT ARRENDEAVTAL MELLAN</a:t>
            </a:r>
            <a:br>
              <a:rPr lang="sv-S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sv-S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YSTAD  KOMMUN OCH</a:t>
            </a:r>
            <a:br>
              <a:rPr lang="sv-S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sv-S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ÖSTRA SOMMARSTADENS  KOLONIFÖRENING</a:t>
            </a:r>
          </a:p>
          <a:p>
            <a:pPr algn="ctr"/>
            <a:endParaRPr lang="sv-S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v-S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YSTAD</a:t>
            </a:r>
          </a:p>
          <a:p>
            <a:pPr marL="0" indent="0" algn="ctr">
              <a:buNone/>
            </a:pPr>
            <a:r>
              <a:rPr lang="sv-S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							Upprättad 2024-01-10</a:t>
            </a:r>
          </a:p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0199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F133FF-81A7-9E84-6435-81916CF6F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Tillhandahållande av vatten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9D4A3E9-F9A3-A80D-2713-545ACA70A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Arrendatorn (föreningen) får endast tillhandahålla vatten till kolonilotter och stugor under perioden 15 mars – 31 oktober.</a:t>
            </a: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perioden 1 november – 14 mars ansvarar Arrendatorn för att vattenledningarna till dessa är avstängda.</a:t>
            </a: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Låsta utrymmen, föreningshus, kan dock ha tillgång till vatten inne i byggnaden året runt.</a:t>
            </a:r>
          </a:p>
          <a:p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11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7F7F8C-3DF0-7AF8-D488-241F4F546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Koloniområdets öppethållande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0C48182-CD96-E98B-D535-480584FE8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Arrendatorn ska minst hålla samtliga överenskomna grindar olåsta dagligen under perioden 1 april – 31 oktober </a:t>
            </a:r>
            <a:r>
              <a:rPr lang="sv-S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</a:t>
            </a:r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08 – 21.</a:t>
            </a:r>
          </a:p>
          <a:p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Grindar som avses är gånggrindarna in till området.</a:t>
            </a:r>
          </a:p>
        </p:txBody>
      </p:sp>
    </p:spTree>
    <p:extLst>
      <p:ext uri="{BB962C8B-B14F-4D97-AF65-F5344CB8AC3E}">
        <p14:creationId xmlns:p14="http://schemas.microsoft.com/office/powerpoint/2010/main" val="3864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7E53E1-6F14-E331-4724-ACBDD9D0F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Förverkande – kommunen  återtar området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0C24D79-BACA-D46E-7AE4-1F41677EE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 åligger Arrendatorn att i avtal med respektive kolonist se till att bestämmelserna i detta avtal efterlevs. Om så inte sker trots skriftlig uppmaning från Kommunen att vidta rättelse är Arrendatorn skyldig att säga upp medlem som inte följer givna bestämmelser</a:t>
            </a: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Skulle Arrendatorn bryta mot att kolonist inte är folkbokförd i Ystad kommun kan det utgöra grund för förverkande av arrendeavtalet i sin helhet</a:t>
            </a: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Skulle Arrendatorn bryta gällande vattentillgång utgör det grund för förverkande av arrendeavtalet. Kommunen har innan dess möjlighet att utkräva vite om 10 000 kr/vecka om kolonist skaffat sig vattentillgång till enskild kolonilott.</a:t>
            </a:r>
          </a:p>
          <a:p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215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10F328-C698-EFBB-6C4C-8B0AA46AA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på hemsidan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B1FC539-F746-4D22-A15A-2A56DA9CA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Arrendeavtalet mellan Ystad kommun och koloniföreningen kommer att läggas upp på hemsidan efter 2024-03-14</a:t>
            </a: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Nytt avtal ska tecknas med samtliga kolonister innan 2024-03-14</a:t>
            </a: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Personbevis – ej äldre än 1 månad - ska i samband med detta uppvisas.</a:t>
            </a:r>
          </a:p>
          <a:p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 ni ytterligare frågor efter dagens möte mejla dessa till </a:t>
            </a:r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styrelsen@ostrasommarstaden.se</a:t>
            </a:r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35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0B2513-4EE5-E8DB-1F25-1261E3636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AVTALSTID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79AE8F8-C3BD-1366-9ED4-C14EAC315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Arrendetid från och med 14 mars 2024 till och med 13 mars 2034</a:t>
            </a:r>
          </a:p>
          <a:p>
            <a:endParaRPr lang="sv-S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Uppsägningstid minst 12 månader före den avtalade arrendetidens utgång med automatisk förlängning på 10 år</a:t>
            </a:r>
          </a:p>
          <a:p>
            <a:endParaRPr lang="sv-S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Arrendeavgift 450 000 kronor per år</a:t>
            </a:r>
          </a:p>
        </p:txBody>
      </p:sp>
    </p:spTree>
    <p:extLst>
      <p:ext uri="{BB962C8B-B14F-4D97-AF65-F5344CB8AC3E}">
        <p14:creationId xmlns:p14="http://schemas.microsoft.com/office/powerpoint/2010/main" val="251373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DF6B94-1501-43AE-F898-99101D104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ARRENDEAVGIFTEN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300087C-E019-B47F-F139-BED060113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Stegvis höjning 2024, 2025 till 2026</a:t>
            </a:r>
          </a:p>
          <a:p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Årsavgift 2024 – 230 000 kr/år = 3 kr 70 öre/kvm</a:t>
            </a:r>
          </a:p>
          <a:p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Årsavgift 2025 – 330 000 kr = 5 kr 31 öre/kvm</a:t>
            </a:r>
          </a:p>
          <a:p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Årsavgift 2026 – 450 000 kr = 7 kr 25 öre/kvm </a:t>
            </a:r>
            <a:b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från och med 2026 justeras avgiften och följer kommunprisindex (KPI)</a:t>
            </a:r>
          </a:p>
        </p:txBody>
      </p:sp>
    </p:spTree>
    <p:extLst>
      <p:ext uri="{BB962C8B-B14F-4D97-AF65-F5344CB8AC3E}">
        <p14:creationId xmlns:p14="http://schemas.microsoft.com/office/powerpoint/2010/main" val="3871370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B70091-2802-F827-C91B-B69CD99EC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Syfte - Koloniträdgårdsodling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C72D8AD-E00D-D373-C495-6C591EC8D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v-S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Syftet med upplåtelsen är att tillhandahålla mark att användas </a:t>
            </a:r>
          </a:p>
          <a:p>
            <a:pPr marL="0" indent="0">
              <a:buNone/>
            </a:pPr>
            <a:r>
              <a:rPr lang="sv-S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För koloniträdgårdsodling samt uppförande av mindre </a:t>
            </a:r>
          </a:p>
          <a:p>
            <a:pPr marL="0" indent="0">
              <a:buNone/>
            </a:pPr>
            <a:r>
              <a:rPr lang="sv-S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kolonistuga för kommunens invånare</a:t>
            </a:r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0974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4E652A-8461-5953-D420-CE1420511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Vidareupplåtelse – förening till medlem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7C3B3E2-CE01-E1C6-4615-211660642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Föreningen får </a:t>
            </a:r>
            <a:r>
              <a:rPr lang="sv-S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vidareupplåta</a:t>
            </a:r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till fysisk myndig person som är medlem i föreningen och folkbokförd i Ystad kommun under hela avtalstiden</a:t>
            </a: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Enskilde kolonisten får inte upplåta eller överlåta stuga eller kolonilott till annan person utan godkännande av föreningen</a:t>
            </a: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Arvingen kan överta kolonilott om ovanstående är uppfyllt</a:t>
            </a: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Avflyttar koloniinnehavare ska överlåtelse ske inom 12 månader</a:t>
            </a: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Avlider koloniinnehavare ska överlåtelse ska inom 24 månader från frånfället</a:t>
            </a:r>
          </a:p>
          <a:p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976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17B173-2008-397C-B2FA-29A51FCC4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Användning av kolonilott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5BCF638-8AF7-B7AD-4B5B-F9DB4CE4C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Arrendatorns (föreningens) ansvar</a:t>
            </a: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Kolonist får inte använda byggnader för permanent bostad för sig själv, familj eller annan. Man får inte vara folkbokförd på stället</a:t>
            </a: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 medlemmar alltid följer vad som föreskrivs i lag, förordning, föreskrift m </a:t>
            </a:r>
            <a:r>
              <a:rPr lang="sv-S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Arrendestället, kolonistuga eller kolonilott får inte användas för: </a:t>
            </a:r>
            <a:b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övernattning utöver helger och veckoslut perioden 1 november – </a:t>
            </a:r>
            <a:b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31 mars eller</a:t>
            </a:r>
          </a:p>
          <a:p>
            <a:pPr marL="0" indent="0">
              <a:buNone/>
            </a:pPr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utnyttjas för kommersiell verksamhet som inte har nära samband</a:t>
            </a:r>
            <a:b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med koloniträdgårdsodling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1748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41E5F5-ADAB-F96F-41D7-7C4450A46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Arrendeställets skick - odling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B3EEEA0-89E6-48FA-67BC-7918DFF19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Minst 30 procent av varje kolonilotts totalareal ska vara odlad yta och får inte bestå av byggnader, gräsmatta, </a:t>
            </a:r>
            <a:r>
              <a:rPr lang="sv-S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trädäck</a:t>
            </a:r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och grusade eller stenlagda ytor.</a:t>
            </a: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odling ska vara fri från miljöskadliga (kemiska) </a:t>
            </a:r>
            <a:r>
              <a:rPr lang="sv-S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bekämningsmedel</a:t>
            </a:r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Invasiva</a:t>
            </a:r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arter får inte förekomma</a:t>
            </a: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Föreningen ska verka för att vegetation/staket/staket/stängsel ska hålla en standard som syftar till att området upplevs som inbjudande för medlemmar och besökare</a:t>
            </a: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Arrendestället ska hållas rent och snyggt</a:t>
            </a:r>
          </a:p>
        </p:txBody>
      </p:sp>
    </p:spTree>
    <p:extLst>
      <p:ext uri="{BB962C8B-B14F-4D97-AF65-F5344CB8AC3E}">
        <p14:creationId xmlns:p14="http://schemas.microsoft.com/office/powerpoint/2010/main" val="324852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91E0FC-D35F-9A5D-64C9-91C5B679F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Klargörande av odlad yta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FEB237-B9D6-96F8-170F-BE8D1B23C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8943"/>
            <a:ext cx="10515600" cy="48380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sv-SE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v-SE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 odlad yta avses i detta avtal yta på den enskilda lotten som brukas genom odling av prydnadsväxter, perenner, mindre träd och buskar, köksväxter, högt prydnadsgräs exempelvis bambu, och blomsterlökar i rabatter.</a:t>
            </a:r>
          </a:p>
          <a:p>
            <a:pPr marL="0" indent="0">
              <a:buNone/>
            </a:pPr>
            <a:r>
              <a:rPr lang="sv-SE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Odling kan ske direkt i marken eller i pallkragar. Även krukodling och odlingsytan i växthuset räknas in. Halva häckbredden mot grannen räknas in i den odlade ytan på lotten.</a:t>
            </a:r>
          </a:p>
          <a:p>
            <a:pPr marL="0" indent="0">
              <a:buNone/>
            </a:pPr>
            <a:r>
              <a:rPr lang="sv-SE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Gräsmatta räknas inte in i odlingsytan.</a:t>
            </a:r>
          </a:p>
          <a:p>
            <a:pPr marL="0" indent="0">
              <a:buNone/>
            </a:pPr>
            <a:r>
              <a:rPr lang="sv-SE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Varje träd på lotten tillräknas ett schablonvärde på 8 m? (vilket motsvararen radie på 1,6 m)oavsett verklig storlek. </a:t>
            </a:r>
          </a:p>
          <a:p>
            <a:pPr marL="0" indent="0">
              <a:buNone/>
            </a:pPr>
            <a:r>
              <a:rPr lang="sv-SE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Endast levande växter räknas in i den odlade ytan.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29393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45EF55-6FDE-8D79-A158-55D783F9C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Bygglov m </a:t>
            </a:r>
            <a:r>
              <a:rPr lang="sv-S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0D6A5FA-FC85-FF81-FF05-81AE3AF45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För samtliga byggnader krävs bygglov/anmälan</a:t>
            </a: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Bygglov ska sökas av den enskilde kolonisten hos Kommunens Myndighetsnämnd</a:t>
            </a: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Föreningen ska tillse att bygglovsansökan följer arrendeavtalet</a:t>
            </a:r>
          </a:p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Kolonilott får bebyggas med:</a:t>
            </a:r>
            <a:b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en kolonistuga inklusive överbyggd uteplats på max 50 kvm</a:t>
            </a:r>
          </a:p>
          <a:p>
            <a:pPr marL="0" indent="0">
              <a:buNone/>
            </a:pPr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fristående växthus samt redskapsbod om vardera högst 10 kvm</a:t>
            </a:r>
          </a:p>
          <a:p>
            <a:pPr marL="0" indent="0">
              <a:buNone/>
            </a:pPr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 avtalets tecknande redan vidtagna åtgärder i strid mot krav på bygglov behöver inte rättas till.</a:t>
            </a:r>
          </a:p>
        </p:txBody>
      </p:sp>
    </p:spTree>
    <p:extLst>
      <p:ext uri="{BB962C8B-B14F-4D97-AF65-F5344CB8AC3E}">
        <p14:creationId xmlns:p14="http://schemas.microsoft.com/office/powerpoint/2010/main" val="1743495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11684</TotalTime>
  <Words>821</Words>
  <Application>Microsoft Office PowerPoint</Application>
  <PresentationFormat>Bredbild</PresentationFormat>
  <Paragraphs>77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Office-tema</vt:lpstr>
      <vt:lpstr>MEDLEMSTRÄFF 2024-01-14</vt:lpstr>
      <vt:lpstr>AVTALSTID</vt:lpstr>
      <vt:lpstr>ARRENDEAVGIFTEN</vt:lpstr>
      <vt:lpstr>Syfte - Koloniträdgårdsodling</vt:lpstr>
      <vt:lpstr>Vidareupplåtelse – förening till medlem</vt:lpstr>
      <vt:lpstr>Användning av kolonilott</vt:lpstr>
      <vt:lpstr>Arrendeställets skick - odling</vt:lpstr>
      <vt:lpstr>Klargörande av odlad yta</vt:lpstr>
      <vt:lpstr>Bygglov m m</vt:lpstr>
      <vt:lpstr>Tillhandahållande av vatten</vt:lpstr>
      <vt:lpstr>Koloniområdets öppethållande</vt:lpstr>
      <vt:lpstr>Förverkande – kommunen  återtar området</vt:lpstr>
      <vt:lpstr>Information på hemsidan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MEDLEMSTRÄFF 2024-01-14</dc:title>
  <dc:creator>Eva-Marie Jeppsson</dc:creator>
  <cp:lastModifiedBy>Eva-Marie Jeppsson</cp:lastModifiedBy>
  <cp:revision>15</cp:revision>
  <dcterms:created xsi:type="dcterms:W3CDTF">2024-01-03T15:32:37Z</dcterms:created>
  <dcterms:modified xsi:type="dcterms:W3CDTF">2024-01-14T15:55:29Z</dcterms:modified>
</cp:coreProperties>
</file>